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261" r:id="rId3"/>
    <p:sldId id="477" r:id="rId4"/>
    <p:sldId id="470" r:id="rId5"/>
    <p:sldId id="543" r:id="rId6"/>
    <p:sldId id="544" r:id="rId7"/>
    <p:sldId id="545" r:id="rId8"/>
    <p:sldId id="542" r:id="rId9"/>
    <p:sldId id="548" r:id="rId10"/>
    <p:sldId id="471" r:id="rId11"/>
    <p:sldId id="547" r:id="rId12"/>
    <p:sldId id="474" r:id="rId13"/>
    <p:sldId id="549" r:id="rId14"/>
    <p:sldId id="481" r:id="rId15"/>
    <p:sldId id="482" r:id="rId16"/>
    <p:sldId id="483" r:id="rId17"/>
    <p:sldId id="484" r:id="rId18"/>
    <p:sldId id="486" r:id="rId19"/>
    <p:sldId id="485" r:id="rId20"/>
    <p:sldId id="487" r:id="rId21"/>
    <p:sldId id="546" r:id="rId22"/>
    <p:sldId id="550" r:id="rId23"/>
    <p:sldId id="541" r:id="rId24"/>
    <p:sldId id="257" r:id="rId25"/>
  </p:sldIdLst>
  <p:sldSz cx="9144000" cy="6858000" type="screen4x3"/>
  <p:notesSz cx="6864350" cy="99964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uricio" initials="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106"/>
    <a:srgbClr val="9F9FFF"/>
    <a:srgbClr val="B3FFB3"/>
    <a:srgbClr val="A0D3FE"/>
    <a:srgbClr val="3399FF"/>
    <a:srgbClr val="FFA7A7"/>
    <a:srgbClr val="FF0000"/>
    <a:srgbClr val="00D900"/>
    <a:srgbClr val="E7710F"/>
    <a:srgbClr val="EA8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98" autoAdjust="0"/>
    <p:restoredTop sz="89349" autoAdjust="0"/>
  </p:normalViewPr>
  <p:slideViewPr>
    <p:cSldViewPr>
      <p:cViewPr varScale="1">
        <p:scale>
          <a:sx n="59" d="100"/>
          <a:sy n="59" d="100"/>
        </p:scale>
        <p:origin x="9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97B4F9D-3FC9-4AD7-AA84-2FF09C6E7825}" type="datetimeFigureOut">
              <a:rPr lang="pt-BR"/>
              <a:pPr>
                <a:defRPr/>
              </a:pPr>
              <a:t>08/12/2015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EA7788B-57AE-4801-9C5D-01A921B385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84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ício"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17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 userDrawn="1"/>
        </p:nvSpPr>
        <p:spPr bwMode="auto">
          <a:xfrm>
            <a:off x="1116013" y="404813"/>
            <a:ext cx="69850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514350" indent="-5143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+mj-lt"/>
              <a:buAutoNum type="arabicPeriod"/>
              <a:defRPr lang="pt-BR" sz="3200" b="1" kern="1200" baseline="0" dirty="0" err="1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Font typeface="+mj-lt"/>
              <a:buNone/>
              <a:defRPr/>
            </a:pPr>
            <a:r>
              <a:rPr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27584" y="1412776"/>
            <a:ext cx="8064895" cy="3754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7584" y="5288434"/>
            <a:ext cx="8064896" cy="804862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091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o"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2268538" y="2630488"/>
            <a:ext cx="56165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2000" b="1" dirty="0" smtClean="0">
                <a:latin typeface="Calibri" pitchFamily="34" charset="0"/>
              </a:rPr>
              <a:t>DAIMON ENGENHARIA E SISTEMAS LTDA.</a:t>
            </a:r>
          </a:p>
          <a:p>
            <a:pPr algn="ctr" eaLnBrk="1" hangingPunct="1">
              <a:defRPr/>
            </a:pPr>
            <a:r>
              <a:rPr lang="pt-BR" sz="2000" dirty="0" smtClean="0">
                <a:latin typeface="Calibri" pitchFamily="34" charset="0"/>
              </a:rPr>
              <a:t>Av. Paulista, 1.776 – </a:t>
            </a:r>
            <a:r>
              <a:rPr lang="pt-BR" sz="2000" dirty="0" err="1" smtClean="0">
                <a:latin typeface="Calibri" pitchFamily="34" charset="0"/>
              </a:rPr>
              <a:t>Cj</a:t>
            </a:r>
            <a:r>
              <a:rPr lang="pt-BR" sz="2000" dirty="0" smtClean="0">
                <a:latin typeface="Calibri" pitchFamily="34" charset="0"/>
              </a:rPr>
              <a:t>. 22 B – Bela Vista </a:t>
            </a:r>
          </a:p>
          <a:p>
            <a:pPr algn="ctr" eaLnBrk="1" hangingPunct="1">
              <a:defRPr/>
            </a:pPr>
            <a:r>
              <a:rPr lang="pt-BR" sz="2000" dirty="0" smtClean="0">
                <a:latin typeface="Calibri" pitchFamily="34" charset="0"/>
              </a:rPr>
              <a:t>São Paulo – SP – Brasil – CEP 01310-200</a:t>
            </a:r>
          </a:p>
          <a:p>
            <a:pPr algn="ctr" eaLnBrk="1" hangingPunct="1">
              <a:defRPr/>
            </a:pPr>
            <a:r>
              <a:rPr lang="pt-BR" sz="2000" dirty="0" smtClean="0">
                <a:latin typeface="Calibri" pitchFamily="34" charset="0"/>
              </a:rPr>
              <a:t>Contato: +55 11 3266-2929 / 3171-1728 </a:t>
            </a:r>
          </a:p>
          <a:p>
            <a:pPr algn="ctr" eaLnBrk="1" hangingPunct="1">
              <a:defRPr/>
            </a:pPr>
            <a:r>
              <a:rPr lang="pt-BR" sz="2000" b="1" dirty="0" smtClean="0">
                <a:latin typeface="Calibri" pitchFamily="34" charset="0"/>
              </a:rPr>
              <a:t>www.daimon.com.br</a:t>
            </a:r>
          </a:p>
        </p:txBody>
      </p:sp>
      <p:sp>
        <p:nvSpPr>
          <p:cNvPr id="3" name="Espaço Reservado para Imagem 2" descr="Imagem da Empresa Parceira"/>
          <p:cNvSpPr>
            <a:spLocks noGrp="1"/>
          </p:cNvSpPr>
          <p:nvPr>
            <p:ph type="pic" idx="10"/>
          </p:nvPr>
        </p:nvSpPr>
        <p:spPr>
          <a:xfrm>
            <a:off x="971600" y="332656"/>
            <a:ext cx="3024336" cy="795313"/>
          </a:xfrm>
          <a:noFill/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4739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esenta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5732463"/>
            <a:ext cx="3448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>
            <a:lvl1pPr marL="0" indent="0" algn="ctr">
              <a:buNone/>
              <a:defRPr lang="pt-BR" sz="36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/>
          <a:lstStyle>
            <a:lvl1pPr marL="0" indent="0" algn="ctr">
              <a:buNone/>
              <a:defRPr lang="pt-BR" sz="3200" b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8" name="Espaço Reservado para Imagem 2" descr="Imagem da Empresa Parceira"/>
          <p:cNvSpPr>
            <a:spLocks noGrp="1"/>
          </p:cNvSpPr>
          <p:nvPr>
            <p:ph type="pic" idx="10"/>
          </p:nvPr>
        </p:nvSpPr>
        <p:spPr>
          <a:xfrm>
            <a:off x="539552" y="5732463"/>
            <a:ext cx="3528392" cy="867321"/>
          </a:xfrm>
          <a:noFill/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1043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00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187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3568" y="1600200"/>
            <a:ext cx="396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5388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56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28" y="1268760"/>
            <a:ext cx="4040188" cy="9061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75828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850705" y="1268760"/>
            <a:ext cx="4041775" cy="9061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85070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87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764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7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0730" y="1412776"/>
            <a:ext cx="511175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880" y="1412776"/>
            <a:ext cx="3008313" cy="4713387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84776" cy="5760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1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4813"/>
            <a:ext cx="69119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41438"/>
            <a:ext cx="806450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8820150" y="6524625"/>
            <a:ext cx="252413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606060"/>
        </a:buClr>
        <a:buFont typeface="Arial" pitchFamily="34" charset="0"/>
        <a:defRPr lang="pt-BR" sz="3200" b="1" kern="1200" dirty="0" err="1">
          <a:solidFill>
            <a:schemeClr val="bg1"/>
          </a:solidFill>
          <a:latin typeface="Calibri" pitchFamily="34" charset="0"/>
          <a:ea typeface="+mn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606060"/>
        </a:buClr>
        <a:buFont typeface="Arial" pitchFamily="34" charset="0"/>
        <a:defRPr sz="32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606060"/>
        </a:buClr>
        <a:buFont typeface="Arial" pitchFamily="34" charset="0"/>
        <a:defRPr sz="32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606060"/>
        </a:buClr>
        <a:buFont typeface="Arial" pitchFamily="34" charset="0"/>
        <a:defRPr sz="32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606060"/>
        </a:buClr>
        <a:buFont typeface="Arial" pitchFamily="34" charset="0"/>
        <a:defRPr sz="32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Ricardo:Users:ricardo:Public:Drop%20Box:trabalhos:Instituto%20Abradee%20de%20Energia:2a%20vers&#227;o-NOVA:Powerpoint:apresentacao_01.jp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Ricardo:Users:ricardo:Public:Drop%20Box:trabalhos:Instituto%20Abradee%20de%20Energia:2a%20vers&#227;o-NOVA:Powerpoint:apresentacao_0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Análisis Crítico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Modelo econométrico – Concepto:</a:t>
            </a:r>
          </a:p>
          <a:p>
            <a:pPr lvl="1" algn="just"/>
            <a:endParaRPr lang="es-CO" dirty="0" smtClean="0"/>
          </a:p>
          <a:p>
            <a:pPr lvl="1" algn="just"/>
            <a:endParaRPr lang="es-CO" dirty="0" smtClean="0"/>
          </a:p>
          <a:p>
            <a:pPr lvl="1" algn="just"/>
            <a:endParaRPr lang="es-CO" dirty="0" smtClean="0"/>
          </a:p>
          <a:p>
            <a:pPr lvl="1" algn="just"/>
            <a:endParaRPr lang="es-CO" dirty="0" smtClean="0"/>
          </a:p>
          <a:p>
            <a:pPr lvl="1" algn="just"/>
            <a:endParaRPr lang="es-CO" dirty="0" smtClean="0"/>
          </a:p>
          <a:p>
            <a:pPr lvl="1" algn="just"/>
            <a:endParaRPr lang="es-CO" dirty="0" smtClean="0"/>
          </a:p>
          <a:p>
            <a:pPr lvl="1" algn="just"/>
            <a:endParaRPr lang="es-CO" dirty="0" smtClean="0"/>
          </a:p>
          <a:p>
            <a:pPr lvl="1" algn="just"/>
            <a:endParaRPr lang="es-CO" dirty="0" smtClean="0"/>
          </a:p>
          <a:p>
            <a:pPr lvl="1" algn="just"/>
            <a:r>
              <a:rPr lang="es-CO" dirty="0" smtClean="0"/>
              <a:t>Necesidad de una muestra de alimentadores.</a:t>
            </a:r>
          </a:p>
          <a:p>
            <a:pPr lvl="1" algn="just"/>
            <a:r>
              <a:rPr lang="es-CO" dirty="0" smtClean="0"/>
              <a:t>Necesidad de cálculo de flujo de potencia en la muestra.</a:t>
            </a:r>
          </a:p>
          <a:p>
            <a:pPr lvl="1" algn="just"/>
            <a:r>
              <a:rPr lang="es-CO" dirty="0" smtClean="0"/>
              <a:t>Necesidad de elegir las variables independientes.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483634"/>
              </p:ext>
            </p:extLst>
          </p:nvPr>
        </p:nvGraphicFramePr>
        <p:xfrm>
          <a:off x="1403648" y="2060848"/>
          <a:ext cx="5873267" cy="680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ção" r:id="rId3" imgW="2019240" imgH="228600" progId="Equation.3">
                  <p:embed/>
                </p:oleObj>
              </mc:Choice>
              <mc:Fallback>
                <p:oleObj name="Equação" r:id="rId3" imgW="2019240" imgH="22860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60848"/>
                        <a:ext cx="5873267" cy="680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6"/>
          <p:cNvCxnSpPr/>
          <p:nvPr/>
        </p:nvCxnSpPr>
        <p:spPr>
          <a:xfrm flipV="1">
            <a:off x="1619672" y="2708920"/>
            <a:ext cx="0" cy="158591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2267744" y="2708920"/>
            <a:ext cx="0" cy="208823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2915816" y="2693680"/>
            <a:ext cx="0" cy="211959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283968" y="2708920"/>
            <a:ext cx="0" cy="208823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6372200" y="2708920"/>
            <a:ext cx="0" cy="208823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3491880" y="2708920"/>
            <a:ext cx="0" cy="10081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4860032" y="2708920"/>
            <a:ext cx="0" cy="10081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6948264" y="2708920"/>
            <a:ext cx="0" cy="10081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117745" y="3717032"/>
            <a:ext cx="194421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variables independientes</a:t>
            </a:r>
          </a:p>
          <a:p>
            <a:r>
              <a:rPr lang="es-CO" dirty="0" smtClean="0">
                <a:solidFill>
                  <a:srgbClr val="C00000"/>
                </a:solidFill>
              </a:rPr>
              <a:t>(atributos de red)</a:t>
            </a:r>
            <a:endParaRPr lang="es-CO" dirty="0">
              <a:solidFill>
                <a:srgbClr val="C00000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3491880" y="3717032"/>
            <a:ext cx="54726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539552" y="4293096"/>
            <a:ext cx="10801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92264" y="4294837"/>
            <a:ext cx="163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variable dependiente</a:t>
            </a:r>
          </a:p>
          <a:p>
            <a:r>
              <a:rPr lang="es-CO" dirty="0" smtClean="0">
                <a:solidFill>
                  <a:srgbClr val="00B050"/>
                </a:solidFill>
              </a:rPr>
              <a:t>(pérdida)</a:t>
            </a:r>
            <a:endParaRPr lang="es-CO" dirty="0">
              <a:solidFill>
                <a:srgbClr val="00B050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2267744" y="4797152"/>
            <a:ext cx="547260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148064" y="482851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2"/>
                </a:solidFill>
              </a:rPr>
              <a:t>c</a:t>
            </a:r>
            <a:r>
              <a:rPr lang="es-CO" dirty="0" smtClean="0">
                <a:solidFill>
                  <a:schemeClr val="accent2"/>
                </a:solidFill>
              </a:rPr>
              <a:t>oeficientes del modelo</a:t>
            </a:r>
            <a:endParaRPr lang="es-C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Análisis Crítico</a:t>
            </a:r>
            <a:endParaRPr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SDMT – Modelo econométrico ANEEL:</a:t>
            </a:r>
          </a:p>
          <a:p>
            <a:pPr lvl="1" algn="just"/>
            <a:r>
              <a:rPr lang="es-CO" dirty="0" smtClean="0"/>
              <a:t>La muestra utilizada no es representativa (270 alimentadores) y no hubo pruebas con empresas no participantes de la muestra.</a:t>
            </a:r>
          </a:p>
          <a:p>
            <a:pPr lvl="1" algn="just"/>
            <a:r>
              <a:rPr lang="es-CO" dirty="0" smtClean="0"/>
              <a:t>Falta de estudio para elegir los atributos.</a:t>
            </a:r>
          </a:p>
          <a:p>
            <a:pPr lvl="1" algn="just"/>
            <a:r>
              <a:rPr lang="es-CO" dirty="0" smtClean="0"/>
              <a:t>La distribución de la carga a lo largo del alimentador fue desconsiderada.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8"/>
          <a:stretch/>
        </p:blipFill>
        <p:spPr bwMode="auto">
          <a:xfrm>
            <a:off x="1331640" y="4327536"/>
            <a:ext cx="2440632" cy="211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8"/>
          <a:stretch/>
        </p:blipFill>
        <p:spPr bwMode="auto">
          <a:xfrm>
            <a:off x="3772272" y="4250694"/>
            <a:ext cx="2353635" cy="23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3"/>
          <a:stretch/>
        </p:blipFill>
        <p:spPr bwMode="auto">
          <a:xfrm>
            <a:off x="6125906" y="4221088"/>
            <a:ext cx="2451891" cy="235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7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Análisis Crítico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SDMT – Modelo econométrico ANEEL :</a:t>
            </a:r>
          </a:p>
          <a:p>
            <a:pPr lvl="1" algn="just"/>
            <a:r>
              <a:rPr lang="es-CO" dirty="0" smtClean="0"/>
              <a:t>El flujo de potencia utilizado para calcular la variable dependiente (pérdidas) no consideró la carga real de los transformadores de distribución.</a:t>
            </a:r>
          </a:p>
          <a:p>
            <a:pPr lvl="1" algn="just"/>
            <a:r>
              <a:rPr lang="es-CO" dirty="0" smtClean="0"/>
              <a:t>Un modelo econométrico (regresión) se ajusta a los datos que se le presentan; si hay problemas con las pérdidas calculadas por flujo de potencia, el modelo econométrico, aunque bien ajustado, producirá malos resultados.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65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683568" y="2780928"/>
            <a:ext cx="8064896" cy="792088"/>
          </a:xfrm>
          <a:prstGeom prst="roundRect">
            <a:avLst/>
          </a:prstGeom>
          <a:solidFill>
            <a:srgbClr val="F09106"/>
          </a:solidFill>
          <a:ln>
            <a:solidFill>
              <a:srgbClr val="E77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cs typeface="Arial" pitchFamily="34" charset="0"/>
              </a:rPr>
              <a:t>Contenido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/>
              <a:t>Introducción</a:t>
            </a:r>
            <a:endParaRPr lang="es-CO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Análisis crítico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Investigación realizada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2917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Investigación realizada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Investigación internacional:</a:t>
            </a:r>
          </a:p>
          <a:p>
            <a:pPr lvl="1" algn="just"/>
            <a:r>
              <a:rPr lang="es-CO" dirty="0" smtClean="0"/>
              <a:t>El objetivo fue investigar el tratamiento regulatorio dado a las pérdidas técnicas por otras entidades reguladoras:</a:t>
            </a:r>
          </a:p>
          <a:p>
            <a:pPr lvl="2" algn="just"/>
            <a:r>
              <a:rPr lang="es-CO" dirty="0" smtClean="0"/>
              <a:t>Modelos de cálculo;</a:t>
            </a:r>
          </a:p>
          <a:p>
            <a:pPr lvl="2" algn="just"/>
            <a:r>
              <a:rPr lang="es-CO" dirty="0" smtClean="0"/>
              <a:t>Responsabilidad del cálculo.</a:t>
            </a:r>
          </a:p>
          <a:p>
            <a:pPr lvl="1" algn="just"/>
            <a:r>
              <a:rPr lang="es-CO" dirty="0" smtClean="0"/>
              <a:t>Fueron investigados países de Europa, Oceanía y América.</a:t>
            </a:r>
          </a:p>
          <a:p>
            <a:pPr lvl="1" algn="just"/>
            <a:r>
              <a:rPr lang="es-CO" dirty="0" smtClean="0"/>
              <a:t>Fueron consultados documentos públicos disponibles en los reguladores.</a:t>
            </a:r>
          </a:p>
          <a:p>
            <a:pPr lvl="1" algn="just"/>
            <a:r>
              <a:rPr lang="es-CO" dirty="0" smtClean="0"/>
              <a:t>Países investigados: Portugal, Colombia, Chile, Perú, Argentina (Jujuy), Australia, Reino Unido, EE.UU (California), Francia, Alemania y Noruega.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68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Investigación realizada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Investigación internacional: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038785" cy="44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Investigación realizada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/>
              <a:t>Investigación internacional: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560840" cy="402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7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Investigación realizada</a:t>
            </a:r>
            <a:endParaRPr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Modelo del SDMT:</a:t>
            </a:r>
          </a:p>
          <a:p>
            <a:pPr lvl="1" algn="just"/>
            <a:r>
              <a:rPr lang="es-CO" dirty="0" smtClean="0"/>
              <a:t>Fueron estudiados 31 modelos.</a:t>
            </a:r>
          </a:p>
          <a:p>
            <a:pPr lvl="1" algn="just"/>
            <a:r>
              <a:rPr lang="es-CO" dirty="0" smtClean="0"/>
              <a:t>Representatividad de la muestra:</a:t>
            </a:r>
          </a:p>
          <a:p>
            <a:pPr lvl="2" algn="just"/>
            <a:r>
              <a:rPr lang="es-CO" dirty="0" smtClean="0"/>
              <a:t>Fueron utilizados alimentadores de 10 empresas: AES Sul, COELBA, CELPE, CEMIG, CEMAR, COPEL, </a:t>
            </a:r>
            <a:r>
              <a:rPr lang="es-CO" dirty="0" err="1" smtClean="0"/>
              <a:t>Eletropaulo</a:t>
            </a:r>
            <a:r>
              <a:rPr lang="es-CO" dirty="0" smtClean="0"/>
              <a:t>, </a:t>
            </a:r>
            <a:r>
              <a:rPr lang="es-CO" dirty="0" err="1" smtClean="0"/>
              <a:t>Energisa</a:t>
            </a:r>
            <a:r>
              <a:rPr lang="es-CO" dirty="0" smtClean="0"/>
              <a:t> MG, </a:t>
            </a:r>
            <a:r>
              <a:rPr lang="es-CO" dirty="0" err="1" smtClean="0"/>
              <a:t>Energisa</a:t>
            </a:r>
            <a:r>
              <a:rPr lang="es-CO" dirty="0" smtClean="0"/>
              <a:t> PB y Light.</a:t>
            </a:r>
          </a:p>
          <a:p>
            <a:pPr lvl="2" algn="just"/>
            <a:r>
              <a:rPr lang="es-CO" dirty="0" smtClean="0"/>
              <a:t>Muestra total: 7.933 alimentadores.</a:t>
            </a:r>
          </a:p>
          <a:p>
            <a:pPr lvl="2" algn="just"/>
            <a:r>
              <a:rPr lang="es-CO" dirty="0" smtClean="0"/>
              <a:t>Posteriormente, fue seleccionada (por AG) sub-muestra de 4.012 alimentadores cuyas distribuciones de probabilidades se acercan a las de la “población” (41 empresas) en los 4 atributos del modelo regulatorio.</a:t>
            </a:r>
          </a:p>
          <a:p>
            <a:pPr lvl="2" algn="just"/>
            <a:r>
              <a:rPr lang="es-CO" dirty="0" smtClean="0"/>
              <a:t>Similitudes entre distribuciones fueron evaluadas por el Test de </a:t>
            </a:r>
            <a:r>
              <a:rPr lang="es-CO" dirty="0" err="1" smtClean="0"/>
              <a:t>Kolmogorov-Smirnov</a:t>
            </a:r>
            <a:r>
              <a:rPr lang="es-C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7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Investigación realizada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208838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Modelo del SDMT:</a:t>
            </a:r>
          </a:p>
          <a:p>
            <a:pPr lvl="1" algn="just"/>
            <a:r>
              <a:rPr lang="es-CO" dirty="0" smtClean="0"/>
              <a:t>Representatividad de la muestra</a:t>
            </a:r>
          </a:p>
        </p:txBody>
      </p:sp>
      <p:grpSp>
        <p:nvGrpSpPr>
          <p:cNvPr id="6" name="Grupo 11"/>
          <p:cNvGrpSpPr>
            <a:grpSpLocks/>
          </p:cNvGrpSpPr>
          <p:nvPr/>
        </p:nvGrpSpPr>
        <p:grpSpPr bwMode="auto">
          <a:xfrm>
            <a:off x="1331640" y="2348881"/>
            <a:ext cx="6840760" cy="4248472"/>
            <a:chOff x="15756557" y="15993005"/>
            <a:chExt cx="12572031" cy="10523825"/>
          </a:xfrm>
        </p:grpSpPr>
        <p:grpSp>
          <p:nvGrpSpPr>
            <p:cNvPr id="7" name="Grupo 9"/>
            <p:cNvGrpSpPr>
              <a:grpSpLocks/>
            </p:cNvGrpSpPr>
            <p:nvPr/>
          </p:nvGrpSpPr>
          <p:grpSpPr bwMode="auto">
            <a:xfrm>
              <a:off x="15756557" y="15993005"/>
              <a:ext cx="12276137" cy="10523825"/>
              <a:chOff x="15756557" y="15993005"/>
              <a:chExt cx="12276137" cy="10523825"/>
            </a:xfrm>
          </p:grpSpPr>
          <p:pic>
            <p:nvPicPr>
              <p:cNvPr id="9" name="Imagem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56557" y="16285393"/>
                <a:ext cx="12276137" cy="10231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28"/>
              <p:cNvSpPr txBox="1">
                <a:spLocks noChangeArrowheads="1"/>
              </p:cNvSpPr>
              <p:nvPr/>
            </p:nvSpPr>
            <p:spPr bwMode="auto">
              <a:xfrm>
                <a:off x="18312895" y="15993005"/>
                <a:ext cx="7498138" cy="686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s-CO" altLang="pt-BR" sz="1200" dirty="0" smtClean="0"/>
                  <a:t>Funciones de distribución acumuladas</a:t>
                </a:r>
                <a:endParaRPr lang="es-CO" altLang="pt-BR" sz="1200" dirty="0"/>
              </a:p>
            </p:txBody>
          </p:sp>
        </p:grpSp>
        <p:sp>
          <p:nvSpPr>
            <p:cNvPr id="8" name="Retângulo 10"/>
            <p:cNvSpPr>
              <a:spLocks noChangeArrowheads="1"/>
            </p:cNvSpPr>
            <p:nvPr/>
          </p:nvSpPr>
          <p:spPr bwMode="auto">
            <a:xfrm>
              <a:off x="15756557" y="15993005"/>
              <a:ext cx="12572031" cy="10523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15438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Investigación realizada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Modelo del SDMT:</a:t>
            </a:r>
          </a:p>
          <a:p>
            <a:pPr lvl="1" algn="just"/>
            <a:r>
              <a:rPr lang="es-CO" dirty="0" smtClean="0"/>
              <a:t>Atributos utilizados:</a:t>
            </a:r>
          </a:p>
          <a:p>
            <a:pPr lvl="2" algn="just"/>
            <a:r>
              <a:rPr lang="es-CO" dirty="0" smtClean="0"/>
              <a:t>Modelo original ANEEL:</a:t>
            </a:r>
          </a:p>
          <a:p>
            <a:pPr lvl="3" algn="just"/>
            <a:r>
              <a:rPr lang="es-CO" dirty="0" smtClean="0"/>
              <a:t>Corriente promedio [A];</a:t>
            </a:r>
          </a:p>
          <a:p>
            <a:pPr lvl="3" algn="just"/>
            <a:r>
              <a:rPr lang="es-CO" dirty="0" smtClean="0"/>
              <a:t>Longitud de troncal [km];</a:t>
            </a:r>
          </a:p>
          <a:p>
            <a:pPr lvl="3" algn="just"/>
            <a:r>
              <a:rPr lang="es-CO" dirty="0" smtClean="0"/>
              <a:t>Longitud de tramos [km];</a:t>
            </a:r>
          </a:p>
          <a:p>
            <a:pPr lvl="3" algn="just"/>
            <a:r>
              <a:rPr lang="es-CO" dirty="0" smtClean="0"/>
              <a:t>Resistencia del conductor de troncal [</a:t>
            </a:r>
            <a:r>
              <a:rPr lang="es-CO" dirty="0" smtClean="0">
                <a:latin typeface="Symbol" panose="05050102010706020507" pitchFamily="18" charset="2"/>
              </a:rPr>
              <a:t>W</a:t>
            </a:r>
            <a:r>
              <a:rPr lang="es-CO" dirty="0" smtClean="0"/>
              <a:t>/km].</a:t>
            </a:r>
          </a:p>
          <a:p>
            <a:pPr lvl="2" algn="just"/>
            <a:r>
              <a:rPr lang="es-CO" dirty="0" smtClean="0"/>
              <a:t>Otros atributos fueron testados, presentando relevancia (nivel de significancia de 5%):</a:t>
            </a:r>
          </a:p>
          <a:p>
            <a:pPr lvl="3" algn="just"/>
            <a:r>
              <a:rPr lang="es-CO" dirty="0" smtClean="0"/>
              <a:t>Resistencia del conductor de tramos [</a:t>
            </a:r>
            <a:r>
              <a:rPr lang="es-CO" dirty="0" smtClean="0">
                <a:latin typeface="Symbol" panose="05050102010706020507" pitchFamily="18" charset="2"/>
              </a:rPr>
              <a:t>W</a:t>
            </a:r>
            <a:r>
              <a:rPr lang="es-CO" dirty="0" smtClean="0"/>
              <a:t>/km];</a:t>
            </a:r>
          </a:p>
          <a:p>
            <a:pPr lvl="3" algn="just"/>
            <a:r>
              <a:rPr lang="es-CO" dirty="0" smtClean="0"/>
              <a:t>Cantidad de transformadores;</a:t>
            </a:r>
          </a:p>
          <a:p>
            <a:pPr lvl="3" algn="just"/>
            <a:r>
              <a:rPr lang="es-CO" dirty="0" smtClean="0"/>
              <a:t>Razón entre baricentro y radio del alimentador.</a:t>
            </a:r>
          </a:p>
          <a:p>
            <a:pPr lvl="2" algn="just"/>
            <a:r>
              <a:rPr lang="es-CO" dirty="0" smtClean="0"/>
              <a:t>Preocupación: utilizar atributos de fácil obtención y fácil fiscalización en caso de auditoría.</a:t>
            </a:r>
          </a:p>
        </p:txBody>
      </p:sp>
    </p:spTree>
    <p:extLst>
      <p:ext uri="{BB962C8B-B14F-4D97-AF65-F5344CB8AC3E}">
        <p14:creationId xmlns:p14="http://schemas.microsoft.com/office/powerpoint/2010/main" val="20830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6"/>
          <p:cNvSpPr txBox="1">
            <a:spLocks/>
          </p:cNvSpPr>
          <p:nvPr/>
        </p:nvSpPr>
        <p:spPr bwMode="auto">
          <a:xfrm>
            <a:off x="395288" y="1124744"/>
            <a:ext cx="83534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Clr>
                <a:srgbClr val="606060"/>
              </a:buClr>
              <a:buFont typeface="Arial" pitchFamily="34" charset="0"/>
              <a:buNone/>
            </a:pPr>
            <a:r>
              <a:rPr lang="es-CO" sz="3200" b="1" dirty="0" smtClean="0">
                <a:solidFill>
                  <a:srgbClr val="7F7F7F"/>
                </a:solidFill>
                <a:latin typeface="Calibri" pitchFamily="34" charset="0"/>
              </a:rPr>
              <a:t>Cálculo de pérdidas técnicas en alimentadores de media tensión utilizando modelos econométricos para propósitos regulatorios</a:t>
            </a:r>
            <a:endParaRPr lang="es-CO" sz="32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63" y="5597390"/>
            <a:ext cx="2325492" cy="53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7"/>
          <p:cNvSpPr txBox="1">
            <a:spLocks/>
          </p:cNvSpPr>
          <p:nvPr/>
        </p:nvSpPr>
        <p:spPr bwMode="auto">
          <a:xfrm>
            <a:off x="900113" y="6501209"/>
            <a:ext cx="73437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s-CO" sz="1800" kern="0" dirty="0" smtClean="0"/>
              <a:t>Bogotá, 3 a 4 de diciembre de 2015</a:t>
            </a:r>
          </a:p>
          <a:p>
            <a:pPr marL="0" indent="0" algn="ctr">
              <a:buFontTx/>
              <a:buNone/>
              <a:defRPr/>
            </a:pPr>
            <a:endParaRPr lang="es-CO" sz="1800" kern="0" dirty="0"/>
          </a:p>
        </p:txBody>
      </p:sp>
      <p:sp>
        <p:nvSpPr>
          <p:cNvPr id="9" name="Subtítulo 7"/>
          <p:cNvSpPr txBox="1">
            <a:spLocks/>
          </p:cNvSpPr>
          <p:nvPr/>
        </p:nvSpPr>
        <p:spPr bwMode="auto">
          <a:xfrm>
            <a:off x="900113" y="3933825"/>
            <a:ext cx="7343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pt-BR" kern="0" dirty="0"/>
          </a:p>
        </p:txBody>
      </p:sp>
      <p:pic>
        <p:nvPicPr>
          <p:cNvPr id="10" name="Imagem 9" descr="Ricardo:Users:ricardo:Public:Drop Box:trabalhos:Instituto Abradee de Energia:2a versão-NOVA:Powerpoint:apresentacao_01.jpg"/>
          <p:cNvPicPr/>
          <p:nvPr/>
        </p:nvPicPr>
        <p:blipFill>
          <a:blip r:embed="rId3" r:link="rId4" cstate="print"/>
          <a:srcRect l="3351" t="21882" r="58730" b="41412"/>
          <a:stretch>
            <a:fillRect/>
          </a:stretch>
        </p:blipFill>
        <p:spPr bwMode="auto">
          <a:xfrm>
            <a:off x="2195736" y="5301208"/>
            <a:ext cx="1368151" cy="1125561"/>
          </a:xfrm>
          <a:prstGeom prst="rect">
            <a:avLst/>
          </a:prstGeom>
          <a:noFill/>
        </p:spPr>
      </p:pic>
      <p:pic>
        <p:nvPicPr>
          <p:cNvPr id="11" name="Imagem 10" descr="p&amp;d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853" y="5347408"/>
            <a:ext cx="775320" cy="1049053"/>
          </a:xfrm>
          <a:prstGeom prst="rect">
            <a:avLst/>
          </a:prstGeom>
        </p:spPr>
      </p:pic>
      <p:sp>
        <p:nvSpPr>
          <p:cNvPr id="12" name="Subtítulo 7"/>
          <p:cNvSpPr txBox="1">
            <a:spLocks/>
          </p:cNvSpPr>
          <p:nvPr/>
        </p:nvSpPr>
        <p:spPr bwMode="auto">
          <a:xfrm>
            <a:off x="1052513" y="2700438"/>
            <a:ext cx="7343775" cy="245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tabLst>
                <a:tab pos="3413125" algn="r"/>
                <a:tab pos="3763963" algn="l"/>
              </a:tabLst>
              <a:defRPr/>
            </a:pPr>
            <a:r>
              <a:rPr lang="pt-BR" sz="1500" kern="0" dirty="0" smtClean="0"/>
              <a:t>	André Meffe	</a:t>
            </a:r>
            <a:r>
              <a:rPr lang="pt-BR" sz="1500" kern="0" dirty="0" err="1" smtClean="0"/>
              <a:t>Daimon</a:t>
            </a:r>
            <a:endParaRPr lang="pt-BR" sz="1500" kern="0" dirty="0" smtClean="0"/>
          </a:p>
          <a:p>
            <a:pPr marL="0" indent="0">
              <a:spcBef>
                <a:spcPts val="0"/>
              </a:spcBef>
              <a:buFontTx/>
              <a:buNone/>
              <a:tabLst>
                <a:tab pos="3413125" algn="r"/>
                <a:tab pos="3763963" algn="l"/>
              </a:tabLst>
              <a:defRPr/>
            </a:pPr>
            <a:r>
              <a:rPr lang="pt-BR" sz="1500" kern="0" dirty="0" smtClean="0"/>
              <a:t>	Carlos César Barioni de Oliveira	</a:t>
            </a:r>
            <a:r>
              <a:rPr lang="pt-BR" sz="1500" kern="0" dirty="0" err="1" smtClean="0"/>
              <a:t>Daimon</a:t>
            </a:r>
            <a:endParaRPr lang="pt-BR" sz="1500" kern="0" dirty="0" smtClean="0"/>
          </a:p>
          <a:p>
            <a:pPr marL="0" indent="0">
              <a:spcBef>
                <a:spcPts val="0"/>
              </a:spcBef>
              <a:buFontTx/>
              <a:buNone/>
              <a:tabLst>
                <a:tab pos="3413125" algn="r"/>
                <a:tab pos="3763963" algn="l"/>
              </a:tabLst>
              <a:defRPr/>
            </a:pPr>
            <a:r>
              <a:rPr lang="pt-BR" sz="1500" kern="0" dirty="0" smtClean="0"/>
              <a:t>	Alden Uehara Antunes	</a:t>
            </a:r>
            <a:r>
              <a:rPr lang="pt-BR" sz="1500" kern="0" dirty="0" err="1" smtClean="0"/>
              <a:t>Daimon</a:t>
            </a:r>
            <a:endParaRPr lang="pt-BR" sz="1500" kern="0" dirty="0" smtClean="0"/>
          </a:p>
          <a:p>
            <a:pPr marL="0" indent="0">
              <a:spcBef>
                <a:spcPts val="0"/>
              </a:spcBef>
              <a:buFontTx/>
              <a:buNone/>
              <a:tabLst>
                <a:tab pos="3413125" algn="r"/>
                <a:tab pos="3763963" algn="l"/>
              </a:tabLst>
              <a:defRPr/>
            </a:pPr>
            <a:r>
              <a:rPr lang="pt-BR" sz="1500" kern="0" dirty="0" smtClean="0"/>
              <a:t>	Paulo Henrique Baumann	</a:t>
            </a:r>
            <a:r>
              <a:rPr lang="pt-BR" sz="1500" kern="0" dirty="0" err="1" smtClean="0"/>
              <a:t>Daimon</a:t>
            </a:r>
            <a:endParaRPr lang="pt-BR" sz="1500" kern="0" dirty="0" smtClean="0"/>
          </a:p>
          <a:p>
            <a:pPr marL="0" indent="0">
              <a:spcBef>
                <a:spcPts val="0"/>
              </a:spcBef>
              <a:buFontTx/>
              <a:buNone/>
              <a:tabLst>
                <a:tab pos="3413125" algn="r"/>
                <a:tab pos="3763963" algn="l"/>
              </a:tabLst>
              <a:defRPr/>
            </a:pPr>
            <a:r>
              <a:rPr lang="pt-BR" sz="1500" kern="0" dirty="0" smtClean="0"/>
              <a:t>	Fernando Locks Lange	</a:t>
            </a:r>
            <a:r>
              <a:rPr lang="pt-BR" sz="1500" kern="0" dirty="0" err="1" smtClean="0"/>
              <a:t>Daimon</a:t>
            </a:r>
            <a:endParaRPr lang="pt-BR" sz="1500" kern="0" dirty="0" smtClean="0"/>
          </a:p>
          <a:p>
            <a:pPr marL="0" indent="0">
              <a:spcBef>
                <a:spcPts val="0"/>
              </a:spcBef>
              <a:buFontTx/>
              <a:buNone/>
              <a:tabLst>
                <a:tab pos="3413125" algn="r"/>
                <a:tab pos="3763963" algn="l"/>
              </a:tabLst>
              <a:defRPr/>
            </a:pPr>
            <a:r>
              <a:rPr lang="pt-BR" sz="1500" kern="0" dirty="0" smtClean="0"/>
              <a:t>	Anderson Hitoshi Uyekita	</a:t>
            </a:r>
            <a:r>
              <a:rPr lang="pt-BR" sz="1500" kern="0" dirty="0" err="1" smtClean="0"/>
              <a:t>Daimon</a:t>
            </a:r>
            <a:endParaRPr lang="pt-BR" sz="1500" kern="0" dirty="0" smtClean="0"/>
          </a:p>
          <a:p>
            <a:pPr marL="0" indent="0">
              <a:spcBef>
                <a:spcPts val="0"/>
              </a:spcBef>
              <a:buFontTx/>
              <a:buNone/>
              <a:tabLst>
                <a:tab pos="3413125" algn="r"/>
                <a:tab pos="3763963" algn="l"/>
              </a:tabLst>
              <a:defRPr/>
            </a:pPr>
            <a:r>
              <a:rPr lang="pt-BR" sz="1500" kern="0" dirty="0" smtClean="0"/>
              <a:t>	Denis Antonelli	</a:t>
            </a:r>
            <a:r>
              <a:rPr lang="pt-BR" sz="1500" kern="0" dirty="0" err="1" smtClean="0"/>
              <a:t>Daimon</a:t>
            </a:r>
            <a:endParaRPr lang="pt-BR" sz="1500" kern="0" dirty="0" smtClean="0"/>
          </a:p>
          <a:p>
            <a:pPr marL="0" indent="0">
              <a:spcBef>
                <a:spcPts val="0"/>
              </a:spcBef>
              <a:buFontTx/>
              <a:buNone/>
              <a:tabLst>
                <a:tab pos="3413125" algn="r"/>
                <a:tab pos="3763963" algn="l"/>
              </a:tabLst>
              <a:defRPr/>
            </a:pPr>
            <a:r>
              <a:rPr lang="pt-BR" sz="1500" kern="0" dirty="0" smtClean="0"/>
              <a:t>	Fábio Sismotto El Hage	</a:t>
            </a:r>
            <a:r>
              <a:rPr lang="pt-BR" sz="1500" kern="0" dirty="0" err="1" smtClean="0"/>
              <a:t>iABRADEE</a:t>
            </a:r>
            <a:endParaRPr lang="pt-BR" sz="1500" kern="0" dirty="0" smtClean="0"/>
          </a:p>
          <a:p>
            <a:pPr marL="0" indent="0">
              <a:spcBef>
                <a:spcPts val="0"/>
              </a:spcBef>
              <a:buFontTx/>
              <a:buNone/>
              <a:tabLst>
                <a:tab pos="3413125" algn="r"/>
                <a:tab pos="3763963" algn="l"/>
              </a:tabLst>
              <a:defRPr/>
            </a:pPr>
            <a:r>
              <a:rPr lang="pt-BR" sz="1500" kern="0" dirty="0" smtClean="0"/>
              <a:t>	Marco Antonio de Paiva Delgado	</a:t>
            </a:r>
            <a:r>
              <a:rPr lang="pt-BR" sz="1500" kern="0" dirty="0" err="1" smtClean="0"/>
              <a:t>iABRADEE</a:t>
            </a:r>
            <a:endParaRPr lang="pt-BR" sz="1500" kern="0" dirty="0" smtClean="0"/>
          </a:p>
          <a:p>
            <a:pPr marL="0" indent="0">
              <a:spcBef>
                <a:spcPts val="0"/>
              </a:spcBef>
              <a:buFontTx/>
              <a:buNone/>
              <a:tabLst>
                <a:tab pos="3413125" algn="r"/>
                <a:tab pos="3763963" algn="l"/>
              </a:tabLst>
              <a:defRPr/>
            </a:pPr>
            <a:r>
              <a:rPr lang="pt-BR" sz="1500" kern="0" dirty="0" smtClean="0"/>
              <a:t>	Alexandre Nogueira Ferreira	</a:t>
            </a:r>
            <a:r>
              <a:rPr lang="pt-BR" sz="1500" kern="0" dirty="0" err="1" smtClean="0"/>
              <a:t>Energisa</a:t>
            </a:r>
            <a:endParaRPr lang="pt-BR" sz="1500" kern="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pt-BR" sz="1500" kern="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07" y="5521182"/>
            <a:ext cx="2069769" cy="68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Investigación realizada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Modelo del SDMT:</a:t>
            </a:r>
          </a:p>
          <a:p>
            <a:pPr lvl="1" algn="just"/>
            <a:r>
              <a:rPr lang="es-CO" dirty="0" smtClean="0"/>
              <a:t>Single 4-attribute:</a:t>
            </a:r>
          </a:p>
          <a:p>
            <a:pPr lvl="1" algn="just"/>
            <a:endParaRPr lang="es-CO" dirty="0" smtClean="0"/>
          </a:p>
          <a:p>
            <a:pPr lvl="1" algn="just"/>
            <a:r>
              <a:rPr lang="es-CO" dirty="0" smtClean="0"/>
              <a:t>Single 7-attribute:</a:t>
            </a:r>
          </a:p>
        </p:txBody>
      </p:sp>
      <p:pic>
        <p:nvPicPr>
          <p:cNvPr id="19" name="Picture 7" descr="ambar_fig3_aneelsModel_4attrModel_7attr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0" y="3202782"/>
            <a:ext cx="5080731" cy="363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603002"/>
              </p:ext>
            </p:extLst>
          </p:nvPr>
        </p:nvGraphicFramePr>
        <p:xfrm>
          <a:off x="4211960" y="1697360"/>
          <a:ext cx="3886922" cy="86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ção" r:id="rId4" imgW="3556000" imgH="736600" progId="Equation.3">
                  <p:embed/>
                </p:oleObj>
              </mc:Choice>
              <mc:Fallback>
                <p:oleObj name="Equação" r:id="rId4" imgW="3556000" imgH="736600" progId="Equation.3">
                  <p:embed/>
                  <p:pic>
                    <p:nvPicPr>
                      <p:cNvPr id="0" name="Obje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697360"/>
                        <a:ext cx="3886922" cy="867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655053"/>
              </p:ext>
            </p:extLst>
          </p:nvPr>
        </p:nvGraphicFramePr>
        <p:xfrm>
          <a:off x="4283968" y="2551658"/>
          <a:ext cx="3690360" cy="102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ção" r:id="rId6" imgW="3530600" imgH="965200" progId="Equation.3">
                  <p:embed/>
                </p:oleObj>
              </mc:Choice>
              <mc:Fallback>
                <p:oleObj name="Equação" r:id="rId6" imgW="3530600" imgH="965200" progId="Equation.3">
                  <p:embed/>
                  <p:pic>
                    <p:nvPicPr>
                      <p:cNvPr id="0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551658"/>
                        <a:ext cx="3690360" cy="1021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8" descr="ambar_fig5_aneelsModel_7attrMod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10" y="3963096"/>
            <a:ext cx="3212753" cy="230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1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Investigación realizada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Modelo del SDMT:</a:t>
            </a:r>
          </a:p>
          <a:p>
            <a:pPr lvl="1" algn="just"/>
            <a:r>
              <a:rPr lang="es-CO" dirty="0" smtClean="0"/>
              <a:t>Un modelo para cada empresa:</a:t>
            </a:r>
          </a:p>
        </p:txBody>
      </p:sp>
      <p:pic>
        <p:nvPicPr>
          <p:cNvPr id="4098" name="Picture 2" descr="ambar_fig4_aneelsModel_set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5"/>
            <a:ext cx="5400600" cy="386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5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683568" y="3501008"/>
            <a:ext cx="8064896" cy="792088"/>
          </a:xfrm>
          <a:prstGeom prst="roundRect">
            <a:avLst/>
          </a:prstGeom>
          <a:solidFill>
            <a:srgbClr val="F09106"/>
          </a:solidFill>
          <a:ln>
            <a:solidFill>
              <a:srgbClr val="E77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cs typeface="Arial" pitchFamily="34" charset="0"/>
              </a:rPr>
              <a:t>Contenido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/>
              <a:t>Introducción</a:t>
            </a:r>
            <a:endParaRPr lang="es-CO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Análisis crítico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Investigación realizada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7040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Conclusiones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El modelo propuesto mejoró de forma significativa la precisión de los resultados.</a:t>
            </a:r>
          </a:p>
          <a:p>
            <a:pPr algn="just"/>
            <a:r>
              <a:rPr lang="es-CO" dirty="0" smtClean="0"/>
              <a:t>Los resultados obtenidos se acercan más de aquellos obtenidos por flujo de potencia.</a:t>
            </a:r>
          </a:p>
          <a:p>
            <a:pPr algn="just"/>
            <a:r>
              <a:rPr lang="es-CO" dirty="0" smtClean="0"/>
              <a:t>Sin embargo, a fines de 2014, ANEEL decidió cambiar el modelo de cálculo una vez más, optando por el uso del software </a:t>
            </a:r>
            <a:r>
              <a:rPr lang="es-CO" dirty="0" err="1" smtClean="0"/>
              <a:t>OpenDSS</a:t>
            </a:r>
            <a:r>
              <a:rPr lang="es-CO" dirty="0" smtClean="0"/>
              <a:t>.</a:t>
            </a:r>
          </a:p>
          <a:p>
            <a:pPr algn="just"/>
            <a:r>
              <a:rPr lang="es-CO" dirty="0" smtClean="0"/>
              <a:t>Actualmente, el cálculo requiere grandes esfuerzos computacionales y presenta varios problemas debido a problemas de registro en base de datos.</a:t>
            </a:r>
          </a:p>
        </p:txBody>
      </p:sp>
    </p:spTree>
    <p:extLst>
      <p:ext uri="{BB962C8B-B14F-4D97-AF65-F5344CB8AC3E}">
        <p14:creationId xmlns:p14="http://schemas.microsoft.com/office/powerpoint/2010/main" val="17201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icardo:Users:ricardo:Public:Drop Box:trabalhos:Instituto Abradee de Energia:2a versão-NOVA:Powerpoint:apresentacao_01.jpg"/>
          <p:cNvPicPr/>
          <p:nvPr/>
        </p:nvPicPr>
        <p:blipFill>
          <a:blip r:embed="rId3" r:link="rId4" cstate="print"/>
          <a:srcRect l="3351" t="21882" r="58730" b="41412"/>
          <a:stretch>
            <a:fillRect/>
          </a:stretch>
        </p:blipFill>
        <p:spPr bwMode="auto">
          <a:xfrm>
            <a:off x="1979712" y="260648"/>
            <a:ext cx="1368151" cy="1125561"/>
          </a:xfrm>
          <a:prstGeom prst="rect">
            <a:avLst/>
          </a:prstGeom>
          <a:noFill/>
        </p:spPr>
      </p:pic>
      <p:pic>
        <p:nvPicPr>
          <p:cNvPr id="6" name="Imagem 5" descr="p&amp;d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6861" y="306848"/>
            <a:ext cx="775320" cy="10490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80622"/>
            <a:ext cx="2069769" cy="68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683568" y="1340768"/>
            <a:ext cx="8064896" cy="792088"/>
          </a:xfrm>
          <a:prstGeom prst="roundRect">
            <a:avLst/>
          </a:prstGeom>
          <a:solidFill>
            <a:srgbClr val="F09106"/>
          </a:solidFill>
          <a:ln>
            <a:solidFill>
              <a:srgbClr val="E77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cs typeface="Arial" pitchFamily="34" charset="0"/>
              </a:rPr>
              <a:t>Contenido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Introducción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Análisis crítico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Investigación realizada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0938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Introducción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Proyecto de I&amp;D Estratégico:</a:t>
            </a:r>
          </a:p>
          <a:p>
            <a:pPr lvl="1" algn="just"/>
            <a:r>
              <a:rPr lang="es-CO" dirty="0" smtClean="0"/>
              <a:t>Metodologías de Revisión Tarifaria Periódica de las Distribuidoras de Energía Eléctrica, conteniendo 5 sub-proyectos</a:t>
            </a:r>
          </a:p>
          <a:p>
            <a:pPr lvl="1" algn="just"/>
            <a:r>
              <a:rPr lang="es-CO" dirty="0" smtClean="0"/>
              <a:t>Sub-proyecto 5: Pérdidas técnicas</a:t>
            </a:r>
          </a:p>
          <a:p>
            <a:pPr lvl="1" algn="just"/>
            <a:r>
              <a:rPr lang="es-CO" dirty="0" smtClean="0"/>
              <a:t>Coordinación:</a:t>
            </a:r>
          </a:p>
          <a:p>
            <a:pPr lvl="2" algn="just"/>
            <a:r>
              <a:rPr lang="es-CO" dirty="0" smtClean="0"/>
              <a:t>Instituto ABRADEE – Asociación Brasileña de Distribuidores de Energía Eléctrica</a:t>
            </a:r>
          </a:p>
          <a:p>
            <a:pPr lvl="2" algn="just"/>
            <a:r>
              <a:rPr lang="es-CO" dirty="0" err="1" smtClean="0"/>
              <a:t>Energisa</a:t>
            </a:r>
            <a:endParaRPr lang="es-CO" dirty="0" smtClean="0"/>
          </a:p>
          <a:p>
            <a:pPr lvl="1" algn="just"/>
            <a:r>
              <a:rPr lang="es-CO" dirty="0" smtClean="0"/>
              <a:t>Período de ejecución: abril/2013 a junio/2014</a:t>
            </a:r>
          </a:p>
          <a:p>
            <a:pPr lvl="1" algn="just"/>
            <a:r>
              <a:rPr lang="es-CO" dirty="0" smtClean="0"/>
              <a:t>Entidad ejecutora: </a:t>
            </a:r>
            <a:r>
              <a:rPr lang="es-CO" dirty="0" err="1" smtClean="0"/>
              <a:t>Daimon</a:t>
            </a:r>
            <a:r>
              <a:rPr lang="es-CO" dirty="0" smtClean="0"/>
              <a:t> Ingeniería</a:t>
            </a:r>
          </a:p>
          <a:p>
            <a:pPr lvl="1" algn="just"/>
            <a:endParaRPr lang="es-CO" dirty="0" smtClean="0"/>
          </a:p>
          <a:p>
            <a:pPr lvl="1"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31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Introducción</a:t>
            </a:r>
            <a:endParaRPr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4824462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Proyecto de I&amp;D Estratégico:</a:t>
            </a:r>
          </a:p>
          <a:p>
            <a:pPr lvl="1" algn="just"/>
            <a:r>
              <a:rPr lang="es-CO" dirty="0" smtClean="0"/>
              <a:t>Publicación del libro “Regulación técnica y económica en monopolios naturales – Reflexiones conceptuales y metodológicas en el sector de distribución de energía eléctrica” en 2015.</a:t>
            </a:r>
            <a:endParaRPr lang="es-CO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90434"/>
            <a:ext cx="3168352" cy="49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Introducción</a:t>
            </a:r>
            <a:endParaRPr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Historia:</a:t>
            </a:r>
          </a:p>
          <a:p>
            <a:pPr lvl="1" algn="just"/>
            <a:r>
              <a:rPr lang="es-CO" dirty="0" smtClean="0"/>
              <a:t>Desde 2007, ANEEL ha utilizado modelos simplificados para cálculo de pérdidas técnicas.</a:t>
            </a:r>
          </a:p>
          <a:p>
            <a:pPr lvl="1" algn="just"/>
            <a:r>
              <a:rPr lang="es-CO" dirty="0" smtClean="0"/>
              <a:t>El objetivo es determinar el valor a ser reconocido en el cálculo de la tarifa.</a:t>
            </a:r>
          </a:p>
          <a:p>
            <a:pPr lvl="1" algn="just"/>
            <a:r>
              <a:rPr lang="es-CO" dirty="0" smtClean="0"/>
              <a:t>El propio regulador ejecuta el cálculo.</a:t>
            </a:r>
          </a:p>
          <a:p>
            <a:pPr lvl="1" algn="just"/>
            <a:r>
              <a:rPr lang="es-CO" dirty="0" smtClean="0"/>
              <a:t>Los </a:t>
            </a:r>
            <a:r>
              <a:rPr lang="es-CO" dirty="0"/>
              <a:t>modelos utilizados usualmente dan como resultado pérdidas menores que las reclamadas por las distribuidoras.</a:t>
            </a:r>
            <a:endParaRPr lang="es-CO" dirty="0" smtClean="0"/>
          </a:p>
          <a:p>
            <a:pPr lvl="1" algn="just"/>
            <a:r>
              <a:rPr lang="es-CO" dirty="0" smtClean="0"/>
              <a:t>En 2011, el modelo regulatorio de cálculo de pérdidas pasó por cambios significativos.</a:t>
            </a:r>
          </a:p>
          <a:p>
            <a:pPr lvl="1" algn="just"/>
            <a:endParaRPr lang="es-CO" dirty="0" smtClean="0"/>
          </a:p>
          <a:p>
            <a:pPr lvl="1"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23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Introducción</a:t>
            </a:r>
            <a:endParaRPr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Historia:</a:t>
            </a:r>
          </a:p>
          <a:p>
            <a:pPr lvl="1" algn="just"/>
            <a:r>
              <a:rPr lang="es-CO" dirty="0" smtClean="0"/>
              <a:t>En el caso del sistema de media tensión (SDMT), se pasó a utilizar un modelo econométrico.</a:t>
            </a:r>
          </a:p>
          <a:p>
            <a:pPr lvl="1" algn="just"/>
            <a:r>
              <a:rPr lang="es-CO" dirty="0" smtClean="0"/>
              <a:t>Hubo poco tiempo para discusión del modelo entre los agentes involucrados.</a:t>
            </a:r>
          </a:p>
          <a:p>
            <a:pPr lvl="1" algn="just"/>
            <a:r>
              <a:rPr lang="es-CO" dirty="0" smtClean="0"/>
              <a:t>Tal modelo presentaba serias imperfecciones.</a:t>
            </a:r>
          </a:p>
          <a:p>
            <a:pPr lvl="1" algn="just"/>
            <a:r>
              <a:rPr lang="es-CO" dirty="0" smtClean="0"/>
              <a:t>Las distribuidoras deseaban profundizar los estudios realizados para la obtención del modelo econométrico.</a:t>
            </a:r>
          </a:p>
          <a:p>
            <a:pPr lvl="1" algn="just"/>
            <a:r>
              <a:rPr lang="es-CO" dirty="0" smtClean="0"/>
              <a:t>Este tema y otros temas importantes motivaron la realización de un proyecto de I&amp;D con la coordinación de ABRADEE y </a:t>
            </a:r>
            <a:r>
              <a:rPr lang="es-CO" dirty="0" err="1" smtClean="0"/>
              <a:t>Energisa</a:t>
            </a:r>
            <a:r>
              <a:rPr lang="es-CO" dirty="0" smtClean="0"/>
              <a:t> y la participación de varias distribuidoras.</a:t>
            </a:r>
          </a:p>
          <a:p>
            <a:pPr lvl="1" algn="just"/>
            <a:endParaRPr lang="es-CO" dirty="0" smtClean="0"/>
          </a:p>
          <a:p>
            <a:pPr lvl="1"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61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Introducción</a:t>
            </a:r>
            <a:endParaRPr dirty="0" smtClean="0">
              <a:cs typeface="Arial" pitchFamily="34" charset="0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341438"/>
            <a:ext cx="8064500" cy="5255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dirty="0" smtClean="0"/>
              <a:t>Objetivos de la investigación:</a:t>
            </a:r>
          </a:p>
          <a:p>
            <a:pPr lvl="1" algn="just"/>
            <a:r>
              <a:rPr lang="es-CO" dirty="0" smtClean="0"/>
              <a:t>Análisis crítico del modelo regulatorio.</a:t>
            </a:r>
          </a:p>
          <a:p>
            <a:pPr lvl="1" algn="just"/>
            <a:r>
              <a:rPr lang="es-CO" dirty="0" smtClean="0"/>
              <a:t>Investigación en entidades reguladoras de otros países del tratamiento regulatorio dado a las pérdidas técnicas.</a:t>
            </a:r>
          </a:p>
          <a:p>
            <a:pPr lvl="1" algn="just"/>
            <a:r>
              <a:rPr lang="es-CO" dirty="0" smtClean="0"/>
              <a:t>Proposición de mejoras en los modelos de cálculo del SDMT y del SDBT, principalmente, pero también en los otros segmentos.</a:t>
            </a:r>
          </a:p>
          <a:p>
            <a:pPr lvl="1" algn="just"/>
            <a:r>
              <a:rPr lang="es-CO" dirty="0" smtClean="0"/>
              <a:t>Simular y comparar las mejoras propuestas.</a:t>
            </a:r>
          </a:p>
        </p:txBody>
      </p:sp>
    </p:spTree>
    <p:extLst>
      <p:ext uri="{BB962C8B-B14F-4D97-AF65-F5344CB8AC3E}">
        <p14:creationId xmlns:p14="http://schemas.microsoft.com/office/powerpoint/2010/main" val="30286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683568" y="2060848"/>
            <a:ext cx="8064896" cy="792088"/>
          </a:xfrm>
          <a:prstGeom prst="roundRect">
            <a:avLst/>
          </a:prstGeom>
          <a:solidFill>
            <a:srgbClr val="F09106"/>
          </a:solidFill>
          <a:ln>
            <a:solidFill>
              <a:srgbClr val="E77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cs typeface="Arial" pitchFamily="34" charset="0"/>
              </a:rPr>
              <a:t>Contenido</a:t>
            </a:r>
            <a:endParaRPr lang="es-CO" dirty="0" smtClean="0">
              <a:cs typeface="Arial" pitchFamily="34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/>
              <a:t>Introducción</a:t>
            </a:r>
            <a:endParaRPr lang="es-CO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Análisis crítico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Investigación realizada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s-CO" dirty="0" smtClean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2917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eio">
  <a:themeElements>
    <a:clrScheme name="mei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i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i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i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i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i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i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i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i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i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i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i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i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meio</Template>
  <TotalTime>12824</TotalTime>
  <Words>909</Words>
  <Application>Microsoft Office PowerPoint</Application>
  <PresentationFormat>Presentación en pantalla (4:3)</PresentationFormat>
  <Paragraphs>141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meio</vt:lpstr>
      <vt:lpstr>Equação</vt:lpstr>
      <vt:lpstr>Presentación de PowerPoint</vt:lpstr>
      <vt:lpstr>Presentación de PowerPoint</vt:lpstr>
      <vt:lpstr>Contenido</vt:lpstr>
      <vt:lpstr>Introducción</vt:lpstr>
      <vt:lpstr>Introducción</vt:lpstr>
      <vt:lpstr>Introducción</vt:lpstr>
      <vt:lpstr>Introducción</vt:lpstr>
      <vt:lpstr>Introducción</vt:lpstr>
      <vt:lpstr>Contenido</vt:lpstr>
      <vt:lpstr>Análisis Crítico</vt:lpstr>
      <vt:lpstr>Análisis Crítico</vt:lpstr>
      <vt:lpstr>Análisis Crítico</vt:lpstr>
      <vt:lpstr>Contenido</vt:lpstr>
      <vt:lpstr>Investigación realizada</vt:lpstr>
      <vt:lpstr>Investigación realizada</vt:lpstr>
      <vt:lpstr>Investigación realizada</vt:lpstr>
      <vt:lpstr>Investigación realizada</vt:lpstr>
      <vt:lpstr>Investigación realizada</vt:lpstr>
      <vt:lpstr>Investigación realizada</vt:lpstr>
      <vt:lpstr>Investigación realizada</vt:lpstr>
      <vt:lpstr>Investigación realizada</vt:lpstr>
      <vt:lpstr>Contenido</vt:lpstr>
      <vt:lpstr>Conclusiones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Cesar</dc:creator>
  <cp:lastModifiedBy>Carlos Alberto Ávila Calderón</cp:lastModifiedBy>
  <cp:revision>655</cp:revision>
  <cp:lastPrinted>2014-04-03T13:40:21Z</cp:lastPrinted>
  <dcterms:created xsi:type="dcterms:W3CDTF">2012-11-21T20:36:51Z</dcterms:created>
  <dcterms:modified xsi:type="dcterms:W3CDTF">2015-12-08T21:58:41Z</dcterms:modified>
</cp:coreProperties>
</file>